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rial Bold" panose="020B0604020202020204" charset="0"/>
      <p:regular r:id="rId15"/>
    </p:embeddedFont>
    <p:embeddedFont>
      <p:font typeface="Arimo" panose="020B0604020202020204" charset="0"/>
      <p:regular r:id="rId16"/>
    </p:embeddedFont>
    <p:embeddedFont>
      <p:font typeface="Arimo Bold" panose="020B0604020202020204" charset="0"/>
      <p:regular r:id="rId17"/>
    </p:embeddedFont>
    <p:embeddedFont>
      <p:font typeface="Raleway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ucminas.instructure.com/groups/211552/users/328538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0"/>
            <a:ext cx="7558920" cy="10287000"/>
            <a:chOff x="0" y="0"/>
            <a:chExt cx="1007856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4972" r="36070"/>
            <a:stretch>
              <a:fillRect/>
            </a:stretch>
          </p:blipFill>
          <p:spPr>
            <a:xfrm>
              <a:off x="0" y="0"/>
              <a:ext cx="1007856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8587620" y="319493"/>
            <a:ext cx="8985006" cy="9648013"/>
            <a:chOff x="0" y="0"/>
            <a:chExt cx="3277754" cy="351962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77755" cy="3519621"/>
            </a:xfrm>
            <a:custGeom>
              <a:avLst/>
              <a:gdLst/>
              <a:ahLst/>
              <a:cxnLst/>
              <a:rect l="l" t="t" r="r" b="b"/>
              <a:pathLst>
                <a:path w="3277755" h="3519621">
                  <a:moveTo>
                    <a:pt x="0" y="0"/>
                  </a:moveTo>
                  <a:lnTo>
                    <a:pt x="3277755" y="0"/>
                  </a:lnTo>
                  <a:lnTo>
                    <a:pt x="3277755" y="3519621"/>
                  </a:lnTo>
                  <a:lnTo>
                    <a:pt x="0" y="3519621"/>
                  </a:lnTo>
                  <a:close/>
                </a:path>
              </a:pathLst>
            </a:custGeom>
            <a:solidFill>
              <a:srgbClr val="C9C2AF">
                <a:alpha val="83922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619485" y="7153592"/>
            <a:ext cx="5668515" cy="3362238"/>
            <a:chOff x="0" y="0"/>
            <a:chExt cx="7558020" cy="4482983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 t="27019" b="28494"/>
            <a:stretch>
              <a:fillRect/>
            </a:stretch>
          </p:blipFill>
          <p:spPr>
            <a:xfrm>
              <a:off x="0" y="0"/>
              <a:ext cx="7558020" cy="4482983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9144000" y="1216112"/>
            <a:ext cx="5696615" cy="1390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59"/>
              </a:lnSpc>
            </a:pPr>
            <a:r>
              <a:rPr lang="en-US" sz="7899" b="1">
                <a:solidFill>
                  <a:srgbClr val="2D2119"/>
                </a:solidFill>
                <a:latin typeface="Arimo Bold"/>
                <a:ea typeface="Arimo Bold"/>
                <a:cs typeface="Arimo Bold"/>
                <a:sym typeface="Arimo Bold"/>
              </a:rPr>
              <a:t>BeFit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07845" y="2484846"/>
            <a:ext cx="5696615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2D2119"/>
                </a:solidFill>
                <a:latin typeface="Arimo Bold"/>
                <a:ea typeface="Arimo Bold"/>
                <a:cs typeface="Arimo Bold"/>
                <a:sym typeface="Arimo Bold"/>
              </a:rPr>
              <a:t>Gestão de Dietas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07845" y="3645821"/>
            <a:ext cx="5860369" cy="291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2D2119"/>
                </a:solidFill>
                <a:latin typeface="Arimo Bold"/>
                <a:ea typeface="Arimo Bold"/>
                <a:cs typeface="Arimo Bold"/>
                <a:sym typeface="Arimo Bold"/>
              </a:rPr>
              <a:t>Grupo 02: 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2D2119"/>
                </a:solidFill>
                <a:latin typeface="Arimo"/>
                <a:ea typeface="Arimo"/>
                <a:cs typeface="Arimo"/>
                <a:sym typeface="Arimo"/>
              </a:rPr>
              <a:t>Julianna Bonaparte Lessa 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2D2119"/>
                </a:solidFill>
                <a:latin typeface="Arimo"/>
                <a:ea typeface="Arimo"/>
                <a:cs typeface="Arimo"/>
                <a:sym typeface="Arimo"/>
              </a:rPr>
              <a:t>Larissa </a:t>
            </a:r>
            <a:r>
              <a:rPr lang="en-US" sz="2000" dirty="0" err="1">
                <a:solidFill>
                  <a:srgbClr val="2D2119"/>
                </a:solidFill>
                <a:latin typeface="Arimo"/>
                <a:ea typeface="Arimo"/>
                <a:cs typeface="Arimo"/>
                <a:sym typeface="Arimo"/>
              </a:rPr>
              <a:t>Figueirêdo</a:t>
            </a:r>
            <a:r>
              <a:rPr lang="en-US" sz="2000" dirty="0">
                <a:solidFill>
                  <a:srgbClr val="2D2119"/>
                </a:solidFill>
                <a:latin typeface="Arimo"/>
                <a:ea typeface="Arimo"/>
                <a:cs typeface="Arimo"/>
                <a:sym typeface="Arimo"/>
              </a:rPr>
              <a:t> Belo 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2D2119"/>
                </a:solidFill>
                <a:latin typeface="Arimo"/>
                <a:ea typeface="Arimo"/>
                <a:cs typeface="Arimo"/>
                <a:sym typeface="Arimo"/>
              </a:rPr>
              <a:t>Lucas Vitor da Silva Teles 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2D2119"/>
                </a:solidFill>
                <a:latin typeface="Arimo"/>
                <a:ea typeface="Arimo"/>
                <a:cs typeface="Arimo"/>
                <a:sym typeface="Arimo"/>
              </a:rPr>
              <a:t>Maira Francesca Campelo Reis 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2D2119"/>
                </a:solidFill>
                <a:latin typeface="Arimo"/>
                <a:ea typeface="Arimo"/>
                <a:cs typeface="Arimo"/>
                <a:sym typeface="Arimo"/>
              </a:rPr>
              <a:t>Marinna Pereira Barcellos</a:t>
            </a:r>
            <a:endParaRPr lang="en-US" sz="2000" dirty="0">
              <a:solidFill>
                <a:srgbClr val="2D2119"/>
              </a:solidFill>
              <a:latin typeface="Arimo"/>
              <a:ea typeface="Arimo"/>
              <a:cs typeface="Arimo"/>
              <a:sym typeface="Arimo"/>
              <a:hlinkClick r:id="rId4" tooltip="https://pucminas.instructure.com/groups/211552/users/32853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2D2119"/>
                </a:solidFill>
                <a:latin typeface="Arimo"/>
                <a:ea typeface="Arimo"/>
                <a:cs typeface="Arimo"/>
                <a:sym typeface="Arimo"/>
              </a:rPr>
              <a:t>Weder Hovadich Gonçalves</a:t>
            </a:r>
          </a:p>
          <a:p>
            <a:pPr algn="l">
              <a:lnSpc>
                <a:spcPts val="2880"/>
              </a:lnSpc>
            </a:pPr>
            <a:endParaRPr lang="en-US" sz="2000" dirty="0">
              <a:solidFill>
                <a:srgbClr val="2D2119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373864"/>
            <a:ext cx="3959593" cy="8357775"/>
            <a:chOff x="0" y="0"/>
            <a:chExt cx="5279457" cy="111437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4445" r="14445"/>
            <a:stretch>
              <a:fillRect/>
            </a:stretch>
          </p:blipFill>
          <p:spPr>
            <a:xfrm>
              <a:off x="0" y="0"/>
              <a:ext cx="5279457" cy="111437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4787091" y="-9990"/>
            <a:ext cx="3032694" cy="3108554"/>
            <a:chOff x="0" y="0"/>
            <a:chExt cx="4043591" cy="4144738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25911" r="9089"/>
            <a:stretch>
              <a:fillRect/>
            </a:stretch>
          </p:blipFill>
          <p:spPr>
            <a:xfrm>
              <a:off x="0" y="0"/>
              <a:ext cx="4043591" cy="4144738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4787091" y="3482442"/>
            <a:ext cx="3032694" cy="3108554"/>
            <a:chOff x="0" y="0"/>
            <a:chExt cx="4043591" cy="414473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21175" r="13825"/>
            <a:stretch>
              <a:fillRect/>
            </a:stretch>
          </p:blipFill>
          <p:spPr>
            <a:xfrm>
              <a:off x="0" y="0"/>
              <a:ext cx="4043591" cy="4144738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14787091" y="7178446"/>
            <a:ext cx="3032694" cy="3108554"/>
            <a:chOff x="0" y="0"/>
            <a:chExt cx="4043591" cy="4144738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/>
            <a:srcRect l="17683" r="17683"/>
            <a:stretch>
              <a:fillRect/>
            </a:stretch>
          </p:blipFill>
          <p:spPr>
            <a:xfrm>
              <a:off x="0" y="0"/>
              <a:ext cx="4043591" cy="4144738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4199954" y="1373864"/>
            <a:ext cx="14732977" cy="1336583"/>
            <a:chOff x="0" y="0"/>
            <a:chExt cx="5374630" cy="48758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374630" cy="487589"/>
            </a:xfrm>
            <a:custGeom>
              <a:avLst/>
              <a:gdLst/>
              <a:ahLst/>
              <a:cxnLst/>
              <a:rect l="l" t="t" r="r" b="b"/>
              <a:pathLst>
                <a:path w="5374630" h="487589">
                  <a:moveTo>
                    <a:pt x="0" y="0"/>
                  </a:moveTo>
                  <a:lnTo>
                    <a:pt x="5374630" y="0"/>
                  </a:lnTo>
                  <a:lnTo>
                    <a:pt x="5374630" y="487589"/>
                  </a:lnTo>
                  <a:lnTo>
                    <a:pt x="0" y="487589"/>
                  </a:lnTo>
                  <a:close/>
                </a:path>
              </a:pathLst>
            </a:custGeom>
            <a:solidFill>
              <a:srgbClr val="C9C2AF">
                <a:alpha val="83922"/>
              </a:srgbClr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4641505" y="3197531"/>
            <a:ext cx="9004990" cy="5028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just">
              <a:lnSpc>
                <a:spcPts val="2659"/>
              </a:lnSpc>
              <a:buFont typeface="Arial"/>
              <a:buChar char="•"/>
            </a:pPr>
            <a:r>
              <a:rPr lang="en-US" sz="1899" b="1" spc="102">
                <a:solidFill>
                  <a:srgbClr val="2D2119"/>
                </a:solidFill>
                <a:latin typeface="Arial Bold"/>
                <a:ea typeface="Arial Bold"/>
                <a:cs typeface="Arial Bold"/>
                <a:sym typeface="Arial Bold"/>
              </a:rPr>
              <a:t>Pedro</a:t>
            </a:r>
            <a:r>
              <a:rPr lang="en-US" sz="1899" spc="102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, como alguém que está acima do peso e não tem muito tempo para organizar uma dieta, quer um site que ofereça planos de refeições saudáveis, rápidos e personalizados, para que possa melhorar sua saúde, perder peso de forma sustentável e se alimentar melhor sem gastar muito tempo planejando.</a:t>
            </a:r>
          </a:p>
          <a:p>
            <a:pPr marL="410209" lvl="1" indent="-205105" algn="just">
              <a:lnSpc>
                <a:spcPts val="2659"/>
              </a:lnSpc>
              <a:buFont typeface="Arial"/>
              <a:buChar char="•"/>
            </a:pPr>
            <a:r>
              <a:rPr lang="en-US" sz="1899" b="1" spc="102">
                <a:solidFill>
                  <a:srgbClr val="2D2119"/>
                </a:solidFill>
                <a:latin typeface="Arial Bold"/>
                <a:ea typeface="Arial Bold"/>
                <a:cs typeface="Arial Bold"/>
                <a:sym typeface="Arial Bold"/>
              </a:rPr>
              <a:t>Lucina</a:t>
            </a:r>
            <a:r>
              <a:rPr lang="en-US" sz="1899" spc="102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, como atleta e praticante de atividade física, quer um sistema de gestão de dieta que a ajude a planejar suas refeições, monitorar a ingestão de nutrientes e ajustar a alimentação conforme seu desempenho, para que ela possa atingir seus objetivos de performance e recuperação muscular.</a:t>
            </a:r>
          </a:p>
          <a:p>
            <a:pPr marL="410209" lvl="1" indent="-205105" algn="just">
              <a:lnSpc>
                <a:spcPts val="2659"/>
              </a:lnSpc>
              <a:buFont typeface="Arial"/>
              <a:buChar char="•"/>
            </a:pPr>
            <a:r>
              <a:rPr lang="en-US" sz="1899" b="1" spc="102">
                <a:solidFill>
                  <a:srgbClr val="2D2119"/>
                </a:solidFill>
                <a:latin typeface="Arial Bold"/>
                <a:ea typeface="Arial Bold"/>
                <a:cs typeface="Arial Bold"/>
                <a:sym typeface="Arial Bold"/>
              </a:rPr>
              <a:t>Maria Cleuza</a:t>
            </a:r>
            <a:r>
              <a:rPr lang="en-US" sz="1899" spc="102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, como diabética, constantemente me pergunto quais alimentos posso comer e em quais quantidades devo consumir, são tantos portais de notícias e tantos profissionais de saúde, cada um falando uma coisa diferente que não sei onde encontrar informações confiáveis.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45552" y="1433313"/>
            <a:ext cx="10289165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74"/>
              </a:lnSpc>
            </a:pPr>
            <a:r>
              <a:rPr lang="en-US" sz="5499" b="1" spc="489">
                <a:solidFill>
                  <a:srgbClr val="2D2119"/>
                </a:solidFill>
                <a:latin typeface="Arial Bold"/>
                <a:ea typeface="Arial Bold"/>
                <a:cs typeface="Arial Bold"/>
                <a:sym typeface="Arial Bold"/>
              </a:rPr>
              <a:t>HISTÓRIAS DE USUÁRIOS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16836" cy="10296990"/>
            <a:chOff x="0" y="0"/>
            <a:chExt cx="7355782" cy="1372932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7236" r="34053"/>
            <a:stretch>
              <a:fillRect/>
            </a:stretch>
          </p:blipFill>
          <p:spPr>
            <a:xfrm>
              <a:off x="0" y="0"/>
              <a:ext cx="7355782" cy="1372932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228970"/>
            <a:ext cx="18288000" cy="966380"/>
            <a:chOff x="0" y="0"/>
            <a:chExt cx="7120167" cy="3762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120166" cy="376246"/>
            </a:xfrm>
            <a:custGeom>
              <a:avLst/>
              <a:gdLst/>
              <a:ahLst/>
              <a:cxnLst/>
              <a:rect l="l" t="t" r="r" b="b"/>
              <a:pathLst>
                <a:path w="7120166" h="376246">
                  <a:moveTo>
                    <a:pt x="0" y="0"/>
                  </a:moveTo>
                  <a:lnTo>
                    <a:pt x="7120166" y="0"/>
                  </a:lnTo>
                  <a:lnTo>
                    <a:pt x="7120166" y="376246"/>
                  </a:lnTo>
                  <a:lnTo>
                    <a:pt x="0" y="376246"/>
                  </a:lnTo>
                  <a:close/>
                </a:path>
              </a:pathLst>
            </a:custGeom>
            <a:solidFill>
              <a:srgbClr val="C9C2AF">
                <a:alpha val="83922"/>
              </a:srgbClr>
            </a:solidFill>
          </p:spPr>
        </p:sp>
      </p:grp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537604"/>
              </p:ext>
            </p:extLst>
          </p:nvPr>
        </p:nvGraphicFramePr>
        <p:xfrm>
          <a:off x="5715000" y="1614379"/>
          <a:ext cx="12283564" cy="8100819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82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4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0233"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DESCRIÇÃO DO REQUISITO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PRIORIDADE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0584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RF-001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Permitir cadastro de preferências alimentares (ex: vegetariano, low carb, sem glúten, etc.).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MÉDIA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5650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RF-002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Oferecer opções de refeições organizadas por complexidade levando em conta o tempo e preparo.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ALTA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0584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RF-003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Sugerir lista de compras automáticas com base no plano de refeições escolhido.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MÉDIA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5650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RF-004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Fornecer</a:t>
                      </a:r>
                      <a:r>
                        <a:rPr lang="en-US" sz="1799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799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informações</a:t>
                      </a:r>
                      <a:r>
                        <a:rPr lang="en-US" sz="1799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799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nutricionais</a:t>
                      </a:r>
                      <a:r>
                        <a:rPr lang="en-US" sz="1799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799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claras</a:t>
                      </a:r>
                      <a:r>
                        <a:rPr lang="en-US" sz="1799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das </a:t>
                      </a:r>
                      <a:r>
                        <a:rPr lang="en-US" sz="1799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refeições</a:t>
                      </a:r>
                      <a:r>
                        <a:rPr lang="en-US" sz="1799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(</a:t>
                      </a:r>
                      <a:r>
                        <a:rPr lang="en-US" sz="1799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calorias</a:t>
                      </a:r>
                      <a:r>
                        <a:rPr lang="en-US" sz="1799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US" sz="1799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proteínas</a:t>
                      </a:r>
                      <a:r>
                        <a:rPr lang="en-US" sz="1799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US" sz="1799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carboidratos</a:t>
                      </a:r>
                      <a:r>
                        <a:rPr lang="en-US" sz="1799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etc.).</a:t>
                      </a:r>
                      <a:endParaRPr lang="en-US" sz="1100" dirty="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ALTA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5650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RF-005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Disponibilizar ferramenta para monitoramento do peso por meio do cálculo de IMC (índice de Massa Corporal).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MÉDIA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5650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RF-006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Oferecer ferramenta para calcular a quantidade de carboidratos, proteínas e gorduras da dieta.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MÉDIA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35650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RF-007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Disponibilizar agenda semanal para organização das refeições descritos na dieta (café, almoço, jantar).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ALTA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20584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RF-008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Fornecer um sistema de inventário de alimentos integrado com as refeições diárias.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MÉDIA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20584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RF-009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Disponibilizar um relatório dos alimentos consumidos diário, semanal e mensal.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BAIXA</a:t>
                      </a:r>
                      <a:endParaRPr lang="en-US" sz="1100" dirty="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8356952" y="265075"/>
            <a:ext cx="9252682" cy="819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090"/>
              </a:lnSpc>
            </a:pPr>
            <a:r>
              <a:rPr lang="en-US" sz="4200" b="1" spc="373">
                <a:solidFill>
                  <a:srgbClr val="2D2119"/>
                </a:solidFill>
                <a:latin typeface="Arial Bold"/>
                <a:ea typeface="Arial Bold"/>
                <a:cs typeface="Arial Bold"/>
                <a:sym typeface="Arial Bold"/>
              </a:rPr>
              <a:t>REQUISITOS FUNCIONAIS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13479" y="0"/>
            <a:ext cx="5974521" cy="10296990"/>
            <a:chOff x="0" y="0"/>
            <a:chExt cx="7966028" cy="1372932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49765" r="8313"/>
            <a:stretch>
              <a:fillRect/>
            </a:stretch>
          </p:blipFill>
          <p:spPr>
            <a:xfrm>
              <a:off x="0" y="0"/>
              <a:ext cx="7966028" cy="1372932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422276"/>
            <a:ext cx="14306939" cy="966380"/>
            <a:chOff x="0" y="0"/>
            <a:chExt cx="5570198" cy="3762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570198" cy="376246"/>
            </a:xfrm>
            <a:custGeom>
              <a:avLst/>
              <a:gdLst/>
              <a:ahLst/>
              <a:cxnLst/>
              <a:rect l="l" t="t" r="r" b="b"/>
              <a:pathLst>
                <a:path w="5570198" h="376246">
                  <a:moveTo>
                    <a:pt x="0" y="0"/>
                  </a:moveTo>
                  <a:lnTo>
                    <a:pt x="5570198" y="0"/>
                  </a:lnTo>
                  <a:lnTo>
                    <a:pt x="5570198" y="376246"/>
                  </a:lnTo>
                  <a:lnTo>
                    <a:pt x="0" y="376246"/>
                  </a:lnTo>
                  <a:close/>
                </a:path>
              </a:pathLst>
            </a:custGeom>
            <a:solidFill>
              <a:srgbClr val="C9C2AF">
                <a:alpha val="83922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6482937"/>
            <a:ext cx="14306939" cy="966380"/>
            <a:chOff x="0" y="0"/>
            <a:chExt cx="5570198" cy="3762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70198" cy="376246"/>
            </a:xfrm>
            <a:custGeom>
              <a:avLst/>
              <a:gdLst/>
              <a:ahLst/>
              <a:cxnLst/>
              <a:rect l="l" t="t" r="r" b="b"/>
              <a:pathLst>
                <a:path w="5570198" h="376246">
                  <a:moveTo>
                    <a:pt x="0" y="0"/>
                  </a:moveTo>
                  <a:lnTo>
                    <a:pt x="5570198" y="0"/>
                  </a:lnTo>
                  <a:lnTo>
                    <a:pt x="5570198" y="376246"/>
                  </a:lnTo>
                  <a:lnTo>
                    <a:pt x="0" y="376246"/>
                  </a:lnTo>
                  <a:close/>
                </a:path>
              </a:pathLst>
            </a:custGeom>
            <a:solidFill>
              <a:srgbClr val="C9C2AF">
                <a:alpha val="83922"/>
              </a:srgbClr>
            </a:solidFill>
          </p:spPr>
        </p:sp>
      </p:grpSp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659328"/>
              </p:ext>
            </p:extLst>
          </p:nvPr>
        </p:nvGraphicFramePr>
        <p:xfrm>
          <a:off x="526997" y="1768062"/>
          <a:ext cx="11139585" cy="4114800"/>
        </p:xfrm>
        <a:graphic>
          <a:graphicData uri="http://schemas.openxmlformats.org/drawingml/2006/table">
            <a:tbl>
              <a:tblPr/>
              <a:tblGrid>
                <a:gridCol w="1546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3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8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b="1" dirty="0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ID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b="1" dirty="0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DESCRIÇÃO DO REQUISITO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b="1" dirty="0">
                          <a:solidFill>
                            <a:srgbClr val="00000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PRIORIDADE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RNF-001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 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sistema</a:t>
                      </a:r>
                      <a:r>
                        <a:rPr lang="en-US" sz="1899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</a:t>
                      </a:r>
                      <a:r>
                        <a:rPr lang="en-US" sz="1899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ser 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multiplataforma</a:t>
                      </a:r>
                      <a:r>
                        <a:rPr lang="en-US" sz="1899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 (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celular</a:t>
                      </a:r>
                      <a:r>
                        <a:rPr lang="en-US" sz="1899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e 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computador</a:t>
                      </a:r>
                      <a:r>
                        <a:rPr lang="en-US" sz="1899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MÉDIA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RNF-002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 interface 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</a:t>
                      </a:r>
                      <a:r>
                        <a:rPr lang="en-US" sz="1899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ser simples e 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intuitiva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ALTA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RNF-003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 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desenvolvimento</a:t>
                      </a:r>
                      <a:r>
                        <a:rPr lang="en-US" sz="1899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</a:t>
                      </a:r>
                      <a:r>
                        <a:rPr lang="en-US" sz="1899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ser 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em</a:t>
                      </a:r>
                      <a:r>
                        <a:rPr lang="en-US" sz="1899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899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Javascript</a:t>
                      </a:r>
                      <a:r>
                        <a:rPr lang="en-US" sz="1899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; HTML e CSS.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ALTA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RNF-004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 sistema deve funcionar on-line.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ALTA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TextBox 9"/>
          <p:cNvSpPr txBox="1"/>
          <p:nvPr/>
        </p:nvSpPr>
        <p:spPr>
          <a:xfrm>
            <a:off x="399603" y="489541"/>
            <a:ext cx="8950121" cy="67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75"/>
              </a:lnSpc>
            </a:pPr>
            <a:r>
              <a:rPr lang="en-US" sz="3500" b="1" spc="311">
                <a:solidFill>
                  <a:srgbClr val="2D2119"/>
                </a:solidFill>
                <a:latin typeface="Arial Bold"/>
                <a:ea typeface="Arial Bold"/>
                <a:cs typeface="Arial Bold"/>
                <a:sym typeface="Arial Bold"/>
              </a:rPr>
              <a:t>REQUISITOS NÃO FUNCIONAIS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99603" y="6578777"/>
            <a:ext cx="8950121" cy="67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75"/>
              </a:lnSpc>
            </a:pPr>
            <a:r>
              <a:rPr lang="en-US" sz="3500" b="1" spc="311">
                <a:solidFill>
                  <a:srgbClr val="2D2119"/>
                </a:solidFill>
                <a:latin typeface="Arial Bold"/>
                <a:ea typeface="Arial Bold"/>
                <a:cs typeface="Arial Bold"/>
                <a:sym typeface="Arial Bold"/>
              </a:rPr>
              <a:t>RESTRIÇÕES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99603" y="7638223"/>
            <a:ext cx="11139585" cy="2037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spc="124" dirty="0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O </a:t>
            </a:r>
            <a:r>
              <a:rPr lang="en-US" sz="2300" spc="124" dirty="0" err="1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projeto</a:t>
            </a:r>
            <a:r>
              <a:rPr lang="en-US" sz="2300" spc="124" dirty="0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00" spc="124" dirty="0" err="1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está</a:t>
            </a:r>
            <a:r>
              <a:rPr lang="en-US" sz="2300" spc="124" dirty="0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00" spc="124" dirty="0" err="1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restrito</a:t>
            </a:r>
            <a:r>
              <a:rPr lang="en-US" sz="2300" spc="124" dirty="0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00" spc="124" dirty="0" err="1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pelos</a:t>
            </a:r>
            <a:r>
              <a:rPr lang="en-US" sz="2300" spc="124" dirty="0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00" spc="124" dirty="0" err="1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itens</a:t>
            </a:r>
            <a:r>
              <a:rPr lang="en-US" sz="2300" spc="124" dirty="0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00" spc="124" dirty="0" err="1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apresentados</a:t>
            </a:r>
            <a:r>
              <a:rPr lang="en-US" sz="2300" spc="124" dirty="0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00" spc="124" dirty="0" err="1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na</a:t>
            </a:r>
            <a:r>
              <a:rPr lang="en-US" sz="2300" spc="124" dirty="0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00" spc="124" dirty="0" err="1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tabela</a:t>
            </a:r>
            <a:r>
              <a:rPr lang="en-US" sz="2300" spc="124" dirty="0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en-US" sz="2300" spc="124" dirty="0" err="1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seguir</a:t>
            </a:r>
            <a:r>
              <a:rPr lang="en-US" sz="2300" spc="124" dirty="0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algn="l">
              <a:lnSpc>
                <a:spcPts val="3220"/>
              </a:lnSpc>
            </a:pPr>
            <a:endParaRPr lang="en-US" sz="2300" spc="124" dirty="0">
              <a:solidFill>
                <a:srgbClr val="2D211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200" spc="124" dirty="0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O </a:t>
            </a:r>
            <a:r>
              <a:rPr lang="en-US" sz="2200" spc="124" dirty="0" err="1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projeto</a:t>
            </a:r>
            <a:r>
              <a:rPr lang="en-US" sz="2200" spc="124" dirty="0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spc="124" dirty="0" err="1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deverá</a:t>
            </a:r>
            <a:r>
              <a:rPr lang="en-US" sz="2200" spc="124" dirty="0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 ser </a:t>
            </a:r>
            <a:r>
              <a:rPr lang="en-US" sz="2200" spc="124" dirty="0" err="1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entregue</a:t>
            </a:r>
            <a:r>
              <a:rPr lang="en-US" sz="2200" spc="124" dirty="0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spc="124" dirty="0" err="1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até</a:t>
            </a:r>
            <a:r>
              <a:rPr lang="en-US" sz="2200" spc="124" dirty="0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 o final do </a:t>
            </a:r>
            <a:r>
              <a:rPr lang="en-US" sz="2200" spc="124" dirty="0" err="1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semestre</a:t>
            </a:r>
            <a:r>
              <a:rPr lang="en-US" sz="2200" spc="124" dirty="0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200" spc="124" dirty="0" err="1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Não</a:t>
            </a:r>
            <a:r>
              <a:rPr lang="en-US" sz="2200" spc="124" dirty="0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spc="124" dirty="0" err="1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pode</a:t>
            </a:r>
            <a:r>
              <a:rPr lang="en-US" sz="2200" spc="124" dirty="0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 ser </a:t>
            </a:r>
            <a:r>
              <a:rPr lang="en-US" sz="2200" spc="124" dirty="0" err="1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desenvolvido</a:t>
            </a:r>
            <a:r>
              <a:rPr lang="en-US" sz="2200" spc="124" dirty="0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 um </a:t>
            </a:r>
            <a:r>
              <a:rPr lang="en-US" sz="2200" spc="124" dirty="0" err="1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módulo</a:t>
            </a:r>
            <a:r>
              <a:rPr lang="en-US" sz="2200" spc="124" dirty="0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 de backend.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200" spc="124" dirty="0" err="1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Não</a:t>
            </a:r>
            <a:r>
              <a:rPr lang="en-US" sz="2200" spc="124" dirty="0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 é </a:t>
            </a:r>
            <a:r>
              <a:rPr lang="en-US" sz="2200" spc="124" dirty="0" err="1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permitido</a:t>
            </a:r>
            <a:r>
              <a:rPr lang="en-US" sz="2200" spc="124" dirty="0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spc="124" dirty="0" err="1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fazer</a:t>
            </a:r>
            <a:r>
              <a:rPr lang="en-US" sz="2200" spc="124" dirty="0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spc="124" dirty="0" err="1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uso</a:t>
            </a:r>
            <a:r>
              <a:rPr lang="en-US" sz="2200" spc="124" dirty="0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 de framework para </a:t>
            </a:r>
            <a:r>
              <a:rPr lang="en-US" sz="2200" spc="124" dirty="0" err="1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desenvolver</a:t>
            </a:r>
            <a:r>
              <a:rPr lang="en-US" sz="2200" spc="124" dirty="0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 o front-end.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0"/>
            <a:ext cx="7558920" cy="10287000"/>
            <a:chOff x="0" y="0"/>
            <a:chExt cx="1007856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4972" r="36070"/>
            <a:stretch>
              <a:fillRect/>
            </a:stretch>
          </p:blipFill>
          <p:spPr>
            <a:xfrm>
              <a:off x="0" y="0"/>
              <a:ext cx="1007856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8587620" y="319493"/>
            <a:ext cx="8985006" cy="9648013"/>
            <a:chOff x="0" y="0"/>
            <a:chExt cx="3277754" cy="351962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77755" cy="3519621"/>
            </a:xfrm>
            <a:custGeom>
              <a:avLst/>
              <a:gdLst/>
              <a:ahLst/>
              <a:cxnLst/>
              <a:rect l="l" t="t" r="r" b="b"/>
              <a:pathLst>
                <a:path w="3277755" h="3519621">
                  <a:moveTo>
                    <a:pt x="0" y="0"/>
                  </a:moveTo>
                  <a:lnTo>
                    <a:pt x="3277755" y="0"/>
                  </a:lnTo>
                  <a:lnTo>
                    <a:pt x="3277755" y="3519621"/>
                  </a:lnTo>
                  <a:lnTo>
                    <a:pt x="0" y="3519621"/>
                  </a:lnTo>
                  <a:close/>
                </a:path>
              </a:pathLst>
            </a:custGeom>
            <a:solidFill>
              <a:srgbClr val="C9C2AF">
                <a:alpha val="83922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619485" y="7153592"/>
            <a:ext cx="5668515" cy="3362238"/>
            <a:chOff x="0" y="0"/>
            <a:chExt cx="7558020" cy="4482983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 t="27019" b="28494"/>
            <a:stretch>
              <a:fillRect/>
            </a:stretch>
          </p:blipFill>
          <p:spPr>
            <a:xfrm>
              <a:off x="0" y="0"/>
              <a:ext cx="7558020" cy="4482983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9144000" y="1216112"/>
            <a:ext cx="5696615" cy="1390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59"/>
              </a:lnSpc>
            </a:pPr>
            <a:r>
              <a:rPr lang="en-US" sz="7899" b="1">
                <a:solidFill>
                  <a:srgbClr val="2D2119"/>
                </a:solidFill>
                <a:latin typeface="Arimo Bold"/>
                <a:ea typeface="Arimo Bold"/>
                <a:cs typeface="Arimo Bold"/>
                <a:sym typeface="Arimo Bold"/>
              </a:rPr>
              <a:t>BeFit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07845" y="3753481"/>
            <a:ext cx="5696615" cy="1390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59"/>
              </a:lnSpc>
            </a:pPr>
            <a:r>
              <a:rPr lang="en-US" sz="7899" b="1">
                <a:solidFill>
                  <a:srgbClr val="2D2119"/>
                </a:solidFill>
                <a:latin typeface="Arimo Bold"/>
                <a:ea typeface="Arimo Bold"/>
                <a:cs typeface="Arimo Bold"/>
                <a:sym typeface="Arimo Bold"/>
              </a:rPr>
              <a:t>Obrigado!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07845" y="2484846"/>
            <a:ext cx="5696615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2D2119"/>
                </a:solidFill>
                <a:latin typeface="Arimo Bold"/>
                <a:ea typeface="Arimo Bold"/>
                <a:cs typeface="Arimo Bold"/>
                <a:sym typeface="Arimo Bold"/>
              </a:rPr>
              <a:t>Gestão de Dietas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9556" y="2667347"/>
            <a:ext cx="16408444" cy="7619653"/>
            <a:chOff x="0" y="0"/>
            <a:chExt cx="21877926" cy="1015953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5150" b="15150"/>
            <a:stretch>
              <a:fillRect/>
            </a:stretch>
          </p:blipFill>
          <p:spPr>
            <a:xfrm>
              <a:off x="0" y="0"/>
              <a:ext cx="21877926" cy="10159537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3841904"/>
            <a:ext cx="5755785" cy="2892007"/>
            <a:chOff x="0" y="0"/>
            <a:chExt cx="2099726" cy="10550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99726" cy="1055012"/>
            </a:xfrm>
            <a:custGeom>
              <a:avLst/>
              <a:gdLst/>
              <a:ahLst/>
              <a:cxnLst/>
              <a:rect l="l" t="t" r="r" b="b"/>
              <a:pathLst>
                <a:path w="2099726" h="1055012">
                  <a:moveTo>
                    <a:pt x="0" y="0"/>
                  </a:moveTo>
                  <a:lnTo>
                    <a:pt x="2099726" y="0"/>
                  </a:lnTo>
                  <a:lnTo>
                    <a:pt x="2099726" y="1055012"/>
                  </a:lnTo>
                  <a:lnTo>
                    <a:pt x="0" y="1055012"/>
                  </a:lnTo>
                  <a:close/>
                </a:path>
              </a:pathLst>
            </a:custGeom>
            <a:solidFill>
              <a:srgbClr val="C9C2AF">
                <a:alpha val="83922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633521" y="926703"/>
            <a:ext cx="12223123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00"/>
              </a:lnSpc>
            </a:pPr>
            <a:r>
              <a:rPr lang="en-US" sz="6000" b="1" spc="534">
                <a:solidFill>
                  <a:srgbClr val="2D2119"/>
                </a:solidFill>
                <a:latin typeface="Arial Bold"/>
                <a:ea typeface="Arial Bold"/>
                <a:cs typeface="Arial Bold"/>
                <a:sym typeface="Arial Bold"/>
              </a:rPr>
              <a:t>CONTEXTO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1477" y="4073152"/>
            <a:ext cx="4852831" cy="232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 spc="275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</a:p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 spc="275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Problema</a:t>
            </a:r>
          </a:p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 spc="275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Objetivos</a:t>
            </a:r>
          </a:p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 spc="275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Justificativa</a:t>
            </a:r>
          </a:p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 spc="275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Público-Alvo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80" b="-886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246552" y="-389713"/>
            <a:ext cx="14139478" cy="8644786"/>
            <a:chOff x="0" y="0"/>
            <a:chExt cx="5158120" cy="31536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58120" cy="3153641"/>
            </a:xfrm>
            <a:custGeom>
              <a:avLst/>
              <a:gdLst/>
              <a:ahLst/>
              <a:cxnLst/>
              <a:rect l="l" t="t" r="r" b="b"/>
              <a:pathLst>
                <a:path w="5158120" h="3153641">
                  <a:moveTo>
                    <a:pt x="0" y="0"/>
                  </a:moveTo>
                  <a:lnTo>
                    <a:pt x="5158120" y="0"/>
                  </a:lnTo>
                  <a:lnTo>
                    <a:pt x="5158120" y="3153641"/>
                  </a:lnTo>
                  <a:lnTo>
                    <a:pt x="0" y="315364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2763092" y="1003679"/>
            <a:ext cx="6950970" cy="977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75"/>
              </a:lnSpc>
            </a:pPr>
            <a:r>
              <a:rPr lang="en-US" sz="5500" b="1" spc="489">
                <a:solidFill>
                  <a:srgbClr val="2D2119"/>
                </a:solidFill>
                <a:latin typeface="Raleway Bold"/>
                <a:ea typeface="Raleway Bold"/>
                <a:cs typeface="Raleway Bold"/>
                <a:sym typeface="Raleway Bold"/>
              </a:rPr>
              <a:t>INTRODUÇÃO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63092" y="2824388"/>
            <a:ext cx="11423677" cy="3027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49"/>
              </a:lnSpc>
            </a:pPr>
            <a:r>
              <a:rPr lang="en-US" sz="2299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As pessoas estão cada vez mais preocupadas com a saúde e buscam dietas eficientes. No entanto, a rotina agitada torna difícil seguir dietas complexas. Além disso, o uso indiscriminado de medicamentos como Ozempic, sem orientação médica, tem gerado preocupações devido aos riscos à saúde. A falta de conhecimento sobre nutrição também contribui para esse problema. Uma solução seria o desenvolvimento de uma aplicação web que oferecesse cardápios personalizados, simplificando a gestão alimentar e promovendo uma alimentação equilibrada e consciente.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5367505" y="1981578"/>
            <a:ext cx="2037050" cy="4618295"/>
            <a:chOff x="0" y="0"/>
            <a:chExt cx="3000495" cy="680256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00495" cy="6802568"/>
            </a:xfrm>
            <a:custGeom>
              <a:avLst/>
              <a:gdLst/>
              <a:ahLst/>
              <a:cxnLst/>
              <a:rect l="l" t="t" r="r" b="b"/>
              <a:pathLst>
                <a:path w="3000495" h="6802568">
                  <a:moveTo>
                    <a:pt x="0" y="0"/>
                  </a:moveTo>
                  <a:lnTo>
                    <a:pt x="3000495" y="0"/>
                  </a:lnTo>
                  <a:lnTo>
                    <a:pt x="3000495" y="6802568"/>
                  </a:lnTo>
                  <a:lnTo>
                    <a:pt x="0" y="6802568"/>
                  </a:lnTo>
                  <a:close/>
                </a:path>
              </a:pathLst>
            </a:custGeom>
            <a:solidFill>
              <a:srgbClr val="C9C2AF">
                <a:alpha val="83922"/>
              </a:srgbClr>
            </a:solid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888270" cy="10287000"/>
            <a:chOff x="0" y="0"/>
            <a:chExt cx="7851027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30931" r="30931"/>
            <a:stretch>
              <a:fillRect/>
            </a:stretch>
          </p:blipFill>
          <p:spPr>
            <a:xfrm>
              <a:off x="0" y="0"/>
              <a:ext cx="7851027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6403944" y="578939"/>
            <a:ext cx="5166930" cy="974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50"/>
              </a:lnSpc>
            </a:pPr>
            <a:r>
              <a:rPr lang="en-US" sz="5000" b="1" spc="445">
                <a:solidFill>
                  <a:srgbClr val="2D2119"/>
                </a:solidFill>
                <a:latin typeface="Arial Bold"/>
                <a:ea typeface="Arial Bold"/>
                <a:cs typeface="Arial Bold"/>
                <a:sym typeface="Arial Bold"/>
              </a:rPr>
              <a:t>OBJETIVOS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03944" y="1838028"/>
            <a:ext cx="9106034" cy="200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20"/>
              </a:lnSpc>
            </a:pPr>
            <a:r>
              <a:rPr lang="en-US" sz="2300" b="1" spc="124">
                <a:solidFill>
                  <a:srgbClr val="2D2119"/>
                </a:solidFill>
                <a:latin typeface="Arial Bold"/>
                <a:ea typeface="Arial Bold"/>
                <a:cs typeface="Arial Bold"/>
                <a:sym typeface="Arial Bold"/>
              </a:rPr>
              <a:t>Objetivo geral: </a:t>
            </a:r>
          </a:p>
          <a:p>
            <a:pPr algn="just">
              <a:lnSpc>
                <a:spcPts val="3080"/>
              </a:lnSpc>
            </a:pPr>
            <a:r>
              <a:rPr lang="en-US" sz="2200" spc="118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Facilitar a gestão alimentar de iniciantes em dietas, proporcionando maior eficiência e autonomia para otimizar resultados sem a necessidade de acompanhamento contínuo de um profissional.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92707" y="4162128"/>
            <a:ext cx="9017271" cy="5132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20"/>
              </a:lnSpc>
            </a:pPr>
            <a:r>
              <a:rPr lang="en-US" sz="2300" b="1" spc="124">
                <a:solidFill>
                  <a:srgbClr val="2D2119"/>
                </a:solidFill>
                <a:latin typeface="Arial Bold"/>
                <a:ea typeface="Arial Bold"/>
                <a:cs typeface="Arial Bold"/>
                <a:sym typeface="Arial Bold"/>
              </a:rPr>
              <a:t>Objetivo específico:</a:t>
            </a:r>
          </a:p>
          <a:p>
            <a:pPr marL="474981" lvl="1" indent="-237491" algn="just">
              <a:lnSpc>
                <a:spcPts val="3080"/>
              </a:lnSpc>
              <a:buFont typeface="Arial"/>
              <a:buChar char="•"/>
            </a:pPr>
            <a:r>
              <a:rPr lang="en-US" sz="2200" spc="118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Gerenciar estoque particular de alimentos utilizados na dieta.</a:t>
            </a:r>
          </a:p>
          <a:p>
            <a:pPr marL="474981" lvl="1" indent="-237491" algn="just">
              <a:lnSpc>
                <a:spcPts val="3080"/>
              </a:lnSpc>
              <a:buFont typeface="Arial"/>
              <a:buChar char="•"/>
            </a:pPr>
            <a:r>
              <a:rPr lang="en-US" sz="2200" spc="118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Calcular a quantidade diária de carboidratos, proteínas e gorduras da dieta.</a:t>
            </a:r>
          </a:p>
          <a:p>
            <a:pPr marL="474981" lvl="1" indent="-237491" algn="just">
              <a:lnSpc>
                <a:spcPts val="3080"/>
              </a:lnSpc>
              <a:buFont typeface="Arial"/>
              <a:buChar char="•"/>
            </a:pPr>
            <a:r>
              <a:rPr lang="en-US" sz="2200" spc="118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Conhecer alimentos restritivos associados a dieta do usuário.</a:t>
            </a:r>
          </a:p>
          <a:p>
            <a:pPr marL="474981" lvl="1" indent="-237491" algn="just">
              <a:lnSpc>
                <a:spcPts val="3080"/>
              </a:lnSpc>
              <a:buFont typeface="Arial"/>
              <a:buChar char="•"/>
            </a:pPr>
            <a:r>
              <a:rPr lang="en-US" sz="2200" spc="118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Gerenciar lista de compras para abastecimento do estoque.</a:t>
            </a:r>
          </a:p>
          <a:p>
            <a:pPr marL="474981" lvl="1" indent="-237491" algn="just">
              <a:lnSpc>
                <a:spcPts val="3080"/>
              </a:lnSpc>
              <a:buFont typeface="Arial"/>
              <a:buChar char="•"/>
            </a:pPr>
            <a:r>
              <a:rPr lang="en-US" sz="2200" spc="118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Monitorar peso por meio do cálculo de IMC (índice de Massa Corporal).</a:t>
            </a:r>
          </a:p>
          <a:p>
            <a:pPr marL="474981" lvl="1" indent="-237491" algn="just">
              <a:lnSpc>
                <a:spcPts val="3080"/>
              </a:lnSpc>
              <a:buFont typeface="Arial"/>
              <a:buChar char="•"/>
            </a:pPr>
            <a:r>
              <a:rPr lang="en-US" sz="2200" spc="118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Organizar agenda semanal de refeições descritos na dieta (café, almoço, jantar).</a:t>
            </a:r>
          </a:p>
          <a:p>
            <a:pPr marL="474981" lvl="1" indent="-237491" algn="just">
              <a:lnSpc>
                <a:spcPts val="3080"/>
              </a:lnSpc>
              <a:buFont typeface="Arial"/>
              <a:buChar char="•"/>
            </a:pPr>
            <a:r>
              <a:rPr lang="en-US" sz="2200" spc="118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Conhecer receitas compatíveis com a dieta utilizada visando trocas ou adaptação alimentares.</a:t>
            </a:r>
          </a:p>
          <a:p>
            <a:pPr algn="just">
              <a:lnSpc>
                <a:spcPts val="3220"/>
              </a:lnSpc>
            </a:pPr>
            <a:endParaRPr lang="en-US" sz="2200" spc="118">
              <a:solidFill>
                <a:srgbClr val="2D21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6250950" y="8073540"/>
            <a:ext cx="2037050" cy="2213460"/>
            <a:chOff x="0" y="0"/>
            <a:chExt cx="3000495" cy="326034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00495" cy="3260341"/>
            </a:xfrm>
            <a:custGeom>
              <a:avLst/>
              <a:gdLst/>
              <a:ahLst/>
              <a:cxnLst/>
              <a:rect l="l" t="t" r="r" b="b"/>
              <a:pathLst>
                <a:path w="3000495" h="3260341">
                  <a:moveTo>
                    <a:pt x="0" y="0"/>
                  </a:moveTo>
                  <a:lnTo>
                    <a:pt x="3000495" y="0"/>
                  </a:lnTo>
                  <a:lnTo>
                    <a:pt x="3000495" y="3260341"/>
                  </a:lnTo>
                  <a:lnTo>
                    <a:pt x="0" y="3260341"/>
                  </a:lnTo>
                  <a:close/>
                </a:path>
              </a:pathLst>
            </a:custGeom>
            <a:solidFill>
              <a:srgbClr val="C9C2AF">
                <a:alpha val="83922"/>
              </a:srgbClr>
            </a:solid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2949" y="3325470"/>
            <a:ext cx="4410480" cy="6239976"/>
            <a:chOff x="0" y="0"/>
            <a:chExt cx="5880641" cy="831996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6454" r="26454"/>
            <a:stretch>
              <a:fillRect/>
            </a:stretch>
          </p:blipFill>
          <p:spPr>
            <a:xfrm>
              <a:off x="0" y="0"/>
              <a:ext cx="5880641" cy="8319968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3237721" y="721553"/>
            <a:ext cx="4274052" cy="8843893"/>
            <a:chOff x="0" y="0"/>
            <a:chExt cx="5698736" cy="11791857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11679" r="15919"/>
            <a:stretch>
              <a:fillRect/>
            </a:stretch>
          </p:blipFill>
          <p:spPr>
            <a:xfrm>
              <a:off x="0" y="0"/>
              <a:ext cx="5698736" cy="11791857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7063154" y="1724114"/>
            <a:ext cx="7931726" cy="2031611"/>
            <a:chOff x="0" y="0"/>
            <a:chExt cx="2893515" cy="7411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93515" cy="741137"/>
            </a:xfrm>
            <a:custGeom>
              <a:avLst/>
              <a:gdLst/>
              <a:ahLst/>
              <a:cxnLst/>
              <a:rect l="l" t="t" r="r" b="b"/>
              <a:pathLst>
                <a:path w="2893515" h="741137">
                  <a:moveTo>
                    <a:pt x="0" y="0"/>
                  </a:moveTo>
                  <a:lnTo>
                    <a:pt x="2893515" y="0"/>
                  </a:lnTo>
                  <a:lnTo>
                    <a:pt x="2893515" y="741137"/>
                  </a:lnTo>
                  <a:lnTo>
                    <a:pt x="0" y="741137"/>
                  </a:lnTo>
                  <a:close/>
                </a:path>
              </a:pathLst>
            </a:custGeom>
            <a:solidFill>
              <a:srgbClr val="C9C2AF">
                <a:alpha val="83922"/>
              </a:srgbClr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5798932" y="5197967"/>
            <a:ext cx="6416650" cy="2726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59"/>
              </a:lnSpc>
            </a:pPr>
            <a:r>
              <a:rPr lang="en-US" sz="2542" spc="137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Como pessoas que estão iniciando uma dieta alimentar, podem gerir sua dieta de forma eficiente, para que consigam alcançar os melhores resultados, sem a necessidade de um acompanhamento constante de um profissional?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92411" y="2096202"/>
            <a:ext cx="7229863" cy="11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63"/>
              </a:lnSpc>
            </a:pPr>
            <a:r>
              <a:rPr lang="en-US" sz="6250" b="1" spc="556">
                <a:solidFill>
                  <a:srgbClr val="2D2119"/>
                </a:solidFill>
                <a:latin typeface="Raleway Bold"/>
                <a:ea typeface="Raleway Bold"/>
                <a:cs typeface="Raleway Bold"/>
                <a:sym typeface="Raleway Bold"/>
              </a:rPr>
              <a:t>PROBLEMA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108424"/>
            <a:ext cx="16230600" cy="5654701"/>
            <a:chOff x="0" y="0"/>
            <a:chExt cx="21640800" cy="753960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1384" b="21384"/>
            <a:stretch>
              <a:fillRect/>
            </a:stretch>
          </p:blipFill>
          <p:spPr>
            <a:xfrm>
              <a:off x="0" y="0"/>
              <a:ext cx="21640800" cy="7539601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028700" y="500455"/>
            <a:ext cx="16230600" cy="3607969"/>
            <a:chOff x="0" y="0"/>
            <a:chExt cx="5920967" cy="13161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20967" cy="1316197"/>
            </a:xfrm>
            <a:custGeom>
              <a:avLst/>
              <a:gdLst/>
              <a:ahLst/>
              <a:cxnLst/>
              <a:rect l="l" t="t" r="r" b="b"/>
              <a:pathLst>
                <a:path w="5920967" h="1316197">
                  <a:moveTo>
                    <a:pt x="0" y="0"/>
                  </a:moveTo>
                  <a:lnTo>
                    <a:pt x="5920967" y="0"/>
                  </a:lnTo>
                  <a:lnTo>
                    <a:pt x="5920967" y="1316197"/>
                  </a:lnTo>
                  <a:lnTo>
                    <a:pt x="0" y="1316197"/>
                  </a:lnTo>
                  <a:close/>
                </a:path>
              </a:pathLst>
            </a:custGeom>
            <a:solidFill>
              <a:srgbClr val="C9C2AF">
                <a:alpha val="83922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2559812" y="1721273"/>
            <a:ext cx="13420332" cy="188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spc="11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Adotar uma alimentação equilibrada é fundamental para a saúde, mas muitas pessoas enfrentam dificuldades em seguir dietas devido à falta de conhecimento ou ferramentas adequadas. A tecnologia, por meio de aplicativos e plataformas, tem se mostrado útil no planejamento e controle alimentar. Este projeto visa oferecer uma solução prática e acessível para ajudar na gestão eficiente de dietas, permitindo que as pessoas sigam suas dietas de forma autônoma.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59812" y="775202"/>
            <a:ext cx="6711582" cy="787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00"/>
              </a:lnSpc>
            </a:pPr>
            <a:r>
              <a:rPr lang="en-US" sz="4000" b="1" spc="356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JUSTIFICAtiva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99730" y="0"/>
            <a:ext cx="5888270" cy="10287000"/>
            <a:chOff x="0" y="0"/>
            <a:chExt cx="7851027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7043" r="7043"/>
            <a:stretch>
              <a:fillRect/>
            </a:stretch>
          </p:blipFill>
          <p:spPr>
            <a:xfrm>
              <a:off x="0" y="0"/>
              <a:ext cx="7851027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679145" y="542740"/>
            <a:ext cx="3799908" cy="3894959"/>
            <a:chOff x="0" y="0"/>
            <a:chExt cx="5066543" cy="5193278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26655" r="9198"/>
            <a:stretch>
              <a:fillRect/>
            </a:stretch>
          </p:blipFill>
          <p:spPr>
            <a:xfrm>
              <a:off x="0" y="0"/>
              <a:ext cx="5066543" cy="5193278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4994537" y="542740"/>
            <a:ext cx="3799908" cy="3894959"/>
            <a:chOff x="0" y="0"/>
            <a:chExt cx="5066543" cy="519327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17942" r="17058"/>
            <a:stretch>
              <a:fillRect/>
            </a:stretch>
          </p:blipFill>
          <p:spPr>
            <a:xfrm>
              <a:off x="0" y="0"/>
              <a:ext cx="5066543" cy="5193278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474281" y="5527706"/>
            <a:ext cx="10749968" cy="4118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2" lvl="1" indent="-226696" algn="just">
              <a:lnSpc>
                <a:spcPts val="2940"/>
              </a:lnSpc>
              <a:buFont typeface="Arial"/>
              <a:buChar char="•"/>
            </a:pPr>
            <a:r>
              <a:rPr lang="en-US" sz="2100" spc="113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Pessoas acima de 18 anos que, por acreditarem muito no estilo de vida saudável, desejam melhorar a alimentação ou fazer uma dieta. Moram em regiões metropolitanas, e não conseguem fazer a gestão da alimentação e controle da dieta, devido à falta de tempo ou desconhecimento.</a:t>
            </a:r>
          </a:p>
          <a:p>
            <a:pPr marL="453392" lvl="1" indent="-226696" algn="just">
              <a:lnSpc>
                <a:spcPts val="2940"/>
              </a:lnSpc>
              <a:buFont typeface="Arial"/>
              <a:buChar char="•"/>
            </a:pPr>
            <a:r>
              <a:rPr lang="en-US" sz="2100" spc="113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Atletas e praticantes de atividade física, que precisam ajustar a alimentação para melhorar o desempenho esportivo. Buscam dietas específicas, como alimentação para ganho de massa muscular, e tem interesse em monitoramento de macros e calorias.</a:t>
            </a:r>
          </a:p>
          <a:p>
            <a:pPr marL="453392" lvl="1" indent="-226696" algn="just">
              <a:lnSpc>
                <a:spcPts val="2940"/>
              </a:lnSpc>
              <a:buFont typeface="Arial"/>
              <a:buChar char="•"/>
            </a:pPr>
            <a:r>
              <a:rPr lang="en-US" sz="2100" spc="113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Pessoas com restrições alimentares, ou com intolerâncias (glúten, lactose) ou alergias alimentares, que buscam personalização de dietas para necessidades específicas, e se Interesse por receitas adaptadas.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9145" y="4638337"/>
            <a:ext cx="8115300" cy="777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99"/>
              </a:lnSpc>
            </a:pPr>
            <a:r>
              <a:rPr lang="en-US" sz="3999" b="1" spc="355">
                <a:solidFill>
                  <a:srgbClr val="2D2119"/>
                </a:solidFill>
                <a:latin typeface="Arial Bold"/>
                <a:ea typeface="Arial Bold"/>
                <a:cs typeface="Arial Bold"/>
                <a:sym typeface="Arial Bold"/>
              </a:rPr>
              <a:t>PÚBLICO-ALVO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9556" y="2667347"/>
            <a:ext cx="16408444" cy="7619653"/>
            <a:chOff x="0" y="0"/>
            <a:chExt cx="21877926" cy="1015953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5150" b="15150"/>
            <a:stretch>
              <a:fillRect/>
            </a:stretch>
          </p:blipFill>
          <p:spPr>
            <a:xfrm>
              <a:off x="0" y="0"/>
              <a:ext cx="21877926" cy="10159537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3841904"/>
            <a:ext cx="6536073" cy="2892007"/>
            <a:chOff x="0" y="0"/>
            <a:chExt cx="2384377" cy="10550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84377" cy="1055012"/>
            </a:xfrm>
            <a:custGeom>
              <a:avLst/>
              <a:gdLst/>
              <a:ahLst/>
              <a:cxnLst/>
              <a:rect l="l" t="t" r="r" b="b"/>
              <a:pathLst>
                <a:path w="2384377" h="1055012">
                  <a:moveTo>
                    <a:pt x="0" y="0"/>
                  </a:moveTo>
                  <a:lnTo>
                    <a:pt x="2384377" y="0"/>
                  </a:lnTo>
                  <a:lnTo>
                    <a:pt x="2384377" y="1055012"/>
                  </a:lnTo>
                  <a:lnTo>
                    <a:pt x="0" y="1055012"/>
                  </a:lnTo>
                  <a:close/>
                </a:path>
              </a:pathLst>
            </a:custGeom>
            <a:solidFill>
              <a:srgbClr val="C9C2AF">
                <a:alpha val="83922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550224" y="1034899"/>
            <a:ext cx="13067108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75"/>
              </a:lnSpc>
            </a:pPr>
            <a:r>
              <a:rPr lang="en-US" sz="5500" b="1" spc="489">
                <a:solidFill>
                  <a:srgbClr val="2D2119"/>
                </a:solidFill>
                <a:latin typeface="Arial Bold"/>
                <a:ea typeface="Arial Bold"/>
                <a:cs typeface="Arial Bold"/>
                <a:sym typeface="Arial Bold"/>
              </a:rPr>
              <a:t>ESPECIFICAÇÕES DO PROJETO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1477" y="4092202"/>
            <a:ext cx="5410179" cy="232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 spc="275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Personas</a:t>
            </a:r>
          </a:p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 spc="275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Histórias de Usuários</a:t>
            </a:r>
          </a:p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 spc="275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Requisitos Funcionais</a:t>
            </a:r>
          </a:p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 spc="275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Requisitos não Funcionais</a:t>
            </a:r>
          </a:p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 spc="275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Restrições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67404" y="372963"/>
            <a:ext cx="5347402" cy="9914037"/>
            <a:chOff x="0" y="0"/>
            <a:chExt cx="1950747" cy="36166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50747" cy="3616668"/>
            </a:xfrm>
            <a:custGeom>
              <a:avLst/>
              <a:gdLst/>
              <a:ahLst/>
              <a:cxnLst/>
              <a:rect l="l" t="t" r="r" b="b"/>
              <a:pathLst>
                <a:path w="1950747" h="3616668">
                  <a:moveTo>
                    <a:pt x="0" y="0"/>
                  </a:moveTo>
                  <a:lnTo>
                    <a:pt x="1950747" y="0"/>
                  </a:lnTo>
                  <a:lnTo>
                    <a:pt x="1950747" y="3616668"/>
                  </a:lnTo>
                  <a:lnTo>
                    <a:pt x="0" y="3616668"/>
                  </a:lnTo>
                  <a:close/>
                </a:path>
              </a:pathLst>
            </a:custGeom>
            <a:solidFill>
              <a:srgbClr val="C9C2AF">
                <a:alpha val="83922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124381" y="1656233"/>
            <a:ext cx="5163619" cy="7800473"/>
            <a:chOff x="0" y="0"/>
            <a:chExt cx="6884825" cy="1040063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321" r="321"/>
            <a:stretch>
              <a:fillRect/>
            </a:stretch>
          </p:blipFill>
          <p:spPr>
            <a:xfrm>
              <a:off x="0" y="0"/>
              <a:ext cx="6884825" cy="1040063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0" y="372963"/>
            <a:ext cx="445599" cy="9914037"/>
            <a:chOff x="0" y="0"/>
            <a:chExt cx="162556" cy="361666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2556" cy="3616668"/>
            </a:xfrm>
            <a:custGeom>
              <a:avLst/>
              <a:gdLst/>
              <a:ahLst/>
              <a:cxnLst/>
              <a:rect l="l" t="t" r="r" b="b"/>
              <a:pathLst>
                <a:path w="162556" h="3616668">
                  <a:moveTo>
                    <a:pt x="0" y="0"/>
                  </a:moveTo>
                  <a:lnTo>
                    <a:pt x="162556" y="0"/>
                  </a:lnTo>
                  <a:lnTo>
                    <a:pt x="162556" y="3616668"/>
                  </a:lnTo>
                  <a:lnTo>
                    <a:pt x="0" y="3616668"/>
                  </a:lnTo>
                  <a:close/>
                </a:path>
              </a:pathLst>
            </a:custGeom>
            <a:solidFill>
              <a:srgbClr val="C9C2AF">
                <a:alpha val="83922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978999" y="2483844"/>
            <a:ext cx="11550710" cy="1929546"/>
            <a:chOff x="0" y="0"/>
            <a:chExt cx="3042162" cy="5081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042162" cy="508193"/>
            </a:xfrm>
            <a:custGeom>
              <a:avLst/>
              <a:gdLst/>
              <a:ahLst/>
              <a:cxnLst/>
              <a:rect l="l" t="t" r="r" b="b"/>
              <a:pathLst>
                <a:path w="3042162" h="508193">
                  <a:moveTo>
                    <a:pt x="0" y="0"/>
                  </a:moveTo>
                  <a:lnTo>
                    <a:pt x="3042162" y="0"/>
                  </a:lnTo>
                  <a:lnTo>
                    <a:pt x="3042162" y="508193"/>
                  </a:lnTo>
                  <a:lnTo>
                    <a:pt x="0" y="508193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04775"/>
              <a:ext cx="3042162" cy="612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8999" y="1817094"/>
            <a:ext cx="11550710" cy="672882"/>
            <a:chOff x="0" y="0"/>
            <a:chExt cx="3042162" cy="17722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042162" cy="177220"/>
            </a:xfrm>
            <a:custGeom>
              <a:avLst/>
              <a:gdLst/>
              <a:ahLst/>
              <a:cxnLst/>
              <a:rect l="l" t="t" r="r" b="b"/>
              <a:pathLst>
                <a:path w="3042162" h="177220">
                  <a:moveTo>
                    <a:pt x="0" y="0"/>
                  </a:moveTo>
                  <a:lnTo>
                    <a:pt x="3042162" y="0"/>
                  </a:lnTo>
                  <a:lnTo>
                    <a:pt x="3042162" y="177220"/>
                  </a:lnTo>
                  <a:lnTo>
                    <a:pt x="0" y="177220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3042162" cy="2819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99411" y="6718719"/>
            <a:ext cx="11550710" cy="2615225"/>
            <a:chOff x="0" y="0"/>
            <a:chExt cx="3042162" cy="68878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042162" cy="688784"/>
            </a:xfrm>
            <a:custGeom>
              <a:avLst/>
              <a:gdLst/>
              <a:ahLst/>
              <a:cxnLst/>
              <a:rect l="l" t="t" r="r" b="b"/>
              <a:pathLst>
                <a:path w="3042162" h="688784">
                  <a:moveTo>
                    <a:pt x="0" y="0"/>
                  </a:moveTo>
                  <a:lnTo>
                    <a:pt x="3042162" y="0"/>
                  </a:lnTo>
                  <a:lnTo>
                    <a:pt x="3042162" y="688784"/>
                  </a:lnTo>
                  <a:lnTo>
                    <a:pt x="0" y="688784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04775"/>
              <a:ext cx="3042162" cy="7935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78999" y="4384815"/>
            <a:ext cx="11550710" cy="2333904"/>
            <a:chOff x="0" y="0"/>
            <a:chExt cx="3042162" cy="61469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042162" cy="614691"/>
            </a:xfrm>
            <a:custGeom>
              <a:avLst/>
              <a:gdLst/>
              <a:ahLst/>
              <a:cxnLst/>
              <a:rect l="l" t="t" r="r" b="b"/>
              <a:pathLst>
                <a:path w="3042162" h="614691">
                  <a:moveTo>
                    <a:pt x="0" y="0"/>
                  </a:moveTo>
                  <a:lnTo>
                    <a:pt x="3042162" y="0"/>
                  </a:lnTo>
                  <a:lnTo>
                    <a:pt x="3042162" y="614691"/>
                  </a:lnTo>
                  <a:lnTo>
                    <a:pt x="0" y="614691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04775"/>
              <a:ext cx="3042162" cy="7194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174457" y="1977749"/>
            <a:ext cx="3013431" cy="42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spc="118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EU COMO PERSONA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996930" y="1987274"/>
            <a:ext cx="3013431" cy="42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spc="118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EU COMO PERSONA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674697" y="1977749"/>
            <a:ext cx="3013431" cy="42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spc="118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EU COMO PERSONA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63666" y="2575700"/>
            <a:ext cx="3434830" cy="1602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97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Patrícia, 26 anos, assistente comercial, está acima do peso, usa Facebook e Instagram para buscar informações sobre saúde.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49115" y="4499115"/>
            <a:ext cx="3434830" cy="1204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spc="91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Fernando de 28 anos, Analista de TI e triatleta amador, treina 6 dias por semana (corrida, ciclismo e natação).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93507" y="6811813"/>
            <a:ext cx="3434830" cy="1602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97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Marco Paulo, 24 anos, operador de caixa em uma rede de supermercados, têm intolerâncias ao glúten e a lactose.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982379" y="2575700"/>
            <a:ext cx="3480023" cy="1602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97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Ter um método eficaz para emagrecer e melhorar sua alimentação, e receber conteúdos relevantes e práticos sobre dieta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982379" y="4499115"/>
            <a:ext cx="3480023" cy="191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97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Melhorar a performance esportiva e otimizar a alimentação para recuperação muscular, e entender conceitos básicos de nutrição, para ajustes na dieta.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971237" y="6821338"/>
            <a:ext cx="3505716" cy="2230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97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Personalizar uma dieta para necessidades específicas, e se interessa por receitas adaptadas de acordo com sua intolerância, e conhecer maneiras práticas e rápidas para preparo de refeições.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667575" y="2575700"/>
            <a:ext cx="3520087" cy="1287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97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Ter um estilo de vida saudável, e fazer uma dieta sem perder tempo e manter a motivação.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652275" y="4489590"/>
            <a:ext cx="3905188" cy="191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97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Monitorar a evolução do peso e da composição corporal, evitar fadiga e lesões por má alimentação, e garantir ingestão adequada de calorias e macros para suportar os treinos.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698951" y="6811813"/>
            <a:ext cx="3520087" cy="1602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97">
                <a:solidFill>
                  <a:srgbClr val="2D2119"/>
                </a:solidFill>
                <a:latin typeface="Arial"/>
                <a:ea typeface="Arial"/>
                <a:cs typeface="Arial"/>
                <a:sym typeface="Arial"/>
              </a:rPr>
              <a:t>Ter uma alimentação saudável e controlada, e ter acesso a refeições adequadas à suas necessidades alimentícias, de acordo com o seu paladar.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992079" y="956669"/>
            <a:ext cx="3537631" cy="860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380"/>
              </a:lnSpc>
            </a:pPr>
            <a:r>
              <a:rPr lang="en-US" sz="4400" b="1" spc="391">
                <a:solidFill>
                  <a:srgbClr val="2D2119"/>
                </a:solidFill>
                <a:latin typeface="Arial Bold"/>
                <a:ea typeface="Arial Bold"/>
                <a:cs typeface="Arial Bold"/>
                <a:sym typeface="Arial Bold"/>
              </a:rPr>
              <a:t>PERSONAS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1136</Words>
  <Application>Microsoft Office PowerPoint</Application>
  <PresentationFormat>Personalizar</PresentationFormat>
  <Paragraphs>115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0" baseType="lpstr">
      <vt:lpstr>Arimo Bold</vt:lpstr>
      <vt:lpstr>Arial</vt:lpstr>
      <vt:lpstr>Arial Bold</vt:lpstr>
      <vt:lpstr>Arimo</vt:lpstr>
      <vt:lpstr>Calibri</vt:lpstr>
      <vt:lpstr>Raleway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Modern Healthy Eating - Presentation</dc:title>
  <cp:lastModifiedBy>Weder Hovadich Gonçalves</cp:lastModifiedBy>
  <cp:revision>2</cp:revision>
  <dcterms:created xsi:type="dcterms:W3CDTF">2006-08-16T00:00:00Z</dcterms:created>
  <dcterms:modified xsi:type="dcterms:W3CDTF">2025-03-22T19:19:55Z</dcterms:modified>
  <dc:identifier>DAGiIP8IEu8</dc:identifier>
</cp:coreProperties>
</file>